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65" r:id="rId2"/>
    <p:sldId id="257" r:id="rId3"/>
    <p:sldId id="299" r:id="rId4"/>
    <p:sldId id="300" r:id="rId5"/>
    <p:sldId id="301" r:id="rId6"/>
    <p:sldId id="298" r:id="rId7"/>
    <p:sldId id="294" r:id="rId8"/>
    <p:sldId id="297" r:id="rId9"/>
    <p:sldId id="296" r:id="rId10"/>
    <p:sldId id="295" r:id="rId11"/>
    <p:sldId id="302" r:id="rId12"/>
    <p:sldId id="303" r:id="rId13"/>
    <p:sldId id="30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57"/>
            <p14:sldId id="299"/>
            <p14:sldId id="300"/>
            <p14:sldId id="301"/>
            <p14:sldId id="298"/>
            <p14:sldId id="294"/>
            <p14:sldId id="297"/>
            <p14:sldId id="296"/>
            <p14:sldId id="295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3810"/>
    <a:srgbClr val="102C54"/>
    <a:srgbClr val="E9F1FA"/>
    <a:srgbClr val="F6F9FE"/>
    <a:srgbClr val="563838"/>
    <a:srgbClr val="3A270B"/>
    <a:srgbClr val="A9C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560"/>
  </p:normalViewPr>
  <p:slideViewPr>
    <p:cSldViewPr snapToGrid="0">
      <p:cViewPr varScale="1">
        <p:scale>
          <a:sx n="92" d="100"/>
          <a:sy n="92" d="100"/>
        </p:scale>
        <p:origin x="1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28/12/22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short and free.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scores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obtained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in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performances (short and free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77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elements and components.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each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BAA93-9B5E-A248-BFD2-F3E387A7111B}" type="datetime1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C61A-B116-B742-AF04-424E1CC7AC27}" type="datetime1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C5A0-4348-C94E-A10A-32D04B060678}" type="datetime1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47E1-AABC-5942-A1D6-1328E810ED67}" type="datetime1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69A0-2130-D04F-9B1E-8EC92C70010A}" type="datetime1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4117-8BB3-7547-835E-4064FC56078D}" type="datetime1">
              <a:rPr lang="it-IT" smtClean="0"/>
              <a:t>28/12/22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AA6-69BD-FE45-9608-9B8E3AC3DF77}" type="datetime1">
              <a:rPr lang="it-IT" smtClean="0"/>
              <a:t>28/12/22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CB47-0AAC-A947-914C-67714CEFED28}" type="datetime1">
              <a:rPr lang="it-IT" smtClean="0"/>
              <a:t>28/12/22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8358-6AF7-BA40-9A7E-D0D1E8BF469B}" type="datetime1">
              <a:rPr lang="it-IT" smtClean="0"/>
              <a:t>28/12/22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E74E-C2CD-7244-9FFF-7A8A8341A13A}" type="datetime1">
              <a:rPr lang="it-IT" smtClean="0"/>
              <a:t>28/12/22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44EC-4643-7B4D-9559-32C23F733ECC}" type="datetime1">
              <a:rPr lang="it-IT" smtClean="0"/>
              <a:t>28/12/22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EAFA7-E314-AE40-BD86-571F3C550CAE}" type="datetime1">
              <a:rPr lang="it-IT" smtClean="0"/>
              <a:t>28/12/22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figureskating.org/about/scoring-system" TargetMode="External"/><Relationship Id="rId5" Type="http://schemas.openxmlformats.org/officeDocument/2006/relationships/hyperlink" Target="https://en.wikipedia.org/wiki/ISU_Judging_System#:~:text=The%20seven%20elements%20required%20of,spiral%2C%20and%20one%20step%20sequence" TargetMode="External"/><Relationship Id="rId4" Type="http://schemas.openxmlformats.org/officeDocument/2006/relationships/hyperlink" Target="https://github.com/BuzzFeedNews/2018-02-figure-skating-analysis" TargetMode="External"/><Relationship Id="rId9" Type="http://schemas.openxmlformats.org/officeDocument/2006/relationships/hyperlink" Target="https://www.isu.org/figure-skating/rules/fsk-judging-syste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zzFeedNews/2018-02-figure-skating-analysi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alinsogna/data_visualization_project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551132" y="2023809"/>
            <a:ext cx="7093910" cy="2810381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366008" y="2530307"/>
            <a:ext cx="7459980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 VISUALISATION PROJECT</a:t>
            </a:r>
            <a:br>
              <a:rPr lang="en-US" sz="28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28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3" y="3211136"/>
            <a:ext cx="4759891" cy="12464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400" i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254685" y="1791222"/>
            <a:ext cx="7665929" cy="3269293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12DA63C-DCB0-7D26-B284-8AE7FF7C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EBED88-C181-1243-7E5D-DA89B8A6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CE2891C-30BE-2B9F-1752-6BB8DC12F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1108365" y="1466924"/>
            <a:ext cx="6525489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brainstorming: Insogna, Zagni.</a:t>
            </a:r>
          </a:p>
          <a:p>
            <a:pPr marL="342900" indent="-342900">
              <a:lnSpc>
                <a:spcPct val="150000"/>
              </a:lnSpc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Insogna.</a:t>
            </a:r>
          </a:p>
          <a:p>
            <a:pPr marL="342900" indent="-342900">
              <a:lnSpc>
                <a:spcPct val="150000"/>
              </a:lnSpc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: Insogna.</a:t>
            </a:r>
          </a:p>
          <a:p>
            <a:pPr marL="342900" indent="-342900">
              <a:lnSpc>
                <a:spcPct val="150000"/>
              </a:lnSpc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Insogna, Zagni.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D073A12-442F-5A3A-AAE8-0E7A117D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1122217" y="2020922"/>
            <a:ext cx="9947563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5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6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9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321386C-46B2-3F4C-A9FD-81BA875E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2244436" y="2828835"/>
            <a:ext cx="73844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Background image:</a:t>
            </a:r>
            <a:endParaRPr lang="it-IT" sz="2400" dirty="0">
              <a:solidFill>
                <a:srgbClr val="0563C1"/>
              </a:solidFill>
              <a:latin typeface="Avenir Next Condensed" panose="020B0506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Avenir Next Condensed" panose="020B05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( see premium license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).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C660714-28E0-CB7C-4DCA-003DB712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4374"/>
          </a:xfr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INTRODUCTION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/>
          <p:nvPr/>
        </p:nvSpPr>
        <p:spPr>
          <a:xfrm>
            <a:off x="440499" y="2574920"/>
            <a:ext cx="113110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The dataset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contains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of 17 m</a:t>
            </a:r>
            <a:r>
              <a:rPr lang="it-IT" sz="2400" dirty="0">
                <a:solidFill>
                  <a:srgbClr val="543810"/>
                </a:solidFill>
                <a:effectLst/>
                <a:latin typeface="Avenir Next Condensed Medium" panose="020B0506020202020204" pitchFamily="34" charset="0"/>
              </a:rPr>
              <a:t>ajor international events of figure skating from </a:t>
            </a:r>
            <a:r>
              <a:rPr lang="it-IT" sz="2400" dirty="0" err="1">
                <a:solidFill>
                  <a:srgbClr val="543810"/>
                </a:solidFill>
                <a:effectLst/>
                <a:latin typeface="Avenir Next Condensed Medium" panose="020B0506020202020204" pitchFamily="34" charset="0"/>
              </a:rPr>
              <a:t>October</a:t>
            </a:r>
            <a:r>
              <a:rPr lang="it-IT" sz="2400" dirty="0">
                <a:solidFill>
                  <a:srgbClr val="543810"/>
                </a:solidFill>
                <a:effectLst/>
                <a:latin typeface="Avenir Next Condensed Medium" panose="020B0506020202020204" pitchFamily="34" charset="0"/>
              </a:rPr>
              <a:t> 2016 to </a:t>
            </a:r>
            <a:r>
              <a:rPr lang="it-IT" sz="2400" dirty="0" err="1">
                <a:solidFill>
                  <a:srgbClr val="543810"/>
                </a:solidFill>
                <a:effectLst/>
                <a:latin typeface="Avenir Next Condensed Medium" panose="020B0506020202020204" pitchFamily="34" charset="0"/>
              </a:rPr>
              <a:t>December</a:t>
            </a:r>
            <a:r>
              <a:rPr lang="it-IT" sz="2400" dirty="0">
                <a:solidFill>
                  <a:srgbClr val="543810"/>
                </a:solidFill>
                <a:effectLst/>
                <a:latin typeface="Avenir Next Condensed Medium" panose="020B0506020202020204" pitchFamily="34" charset="0"/>
              </a:rPr>
              <a:t> 2017.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Dataset source: 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  <a:hlinkClick r:id="rId3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 Medium" panose="020B0506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E0FF69E-5467-6C03-0876-E200BCAA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1037" y="6370205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</a:rPr>
              <a:t>2</a:t>
            </a:fld>
            <a:endParaRPr lang="it-IT" b="1" dirty="0">
              <a:solidFill>
                <a:srgbClr val="5438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03339" y="2383406"/>
            <a:ext cx="11486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each event 8 </a:t>
            </a:r>
            <a:r>
              <a:rPr lang="it-IT" sz="2400" b="1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competions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Each one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short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and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= short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score+ free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ED9395-6FC4-15F2-5A3A-8120A3C3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1187789" y="1351508"/>
            <a:ext cx="98164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Performance score = elements score + components score.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Examples of elements: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Examples of components: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transitions.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Element’s score = element’s base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+ judge’s score,               judge’s score ∈ [ -3, +3]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 score =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* judge’s score,                                         judge’s score ∈ [ 0.25, 10]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55DBFE9-424A-D7E9-9AAF-40AA5C3F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10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2632362" y="1007638"/>
            <a:ext cx="692727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event</a:t>
            </a:r>
          </a:p>
          <a:p>
            <a:pPr marL="800100" lvl="1" indent="-342900"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800100" lvl="1" indent="-342900"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element_base_value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total_element_score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800100" lvl="1" indent="-342900"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rank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800100" lvl="1" indent="-342900">
              <a:buSzPct val="9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…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6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DE90405-F2F9-B884-9FC2-330BDBF3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 noChangeAspect="1"/>
          </p:cNvSpPr>
          <p:nvPr/>
        </p:nvSpPr>
        <p:spPr>
          <a:xfrm>
            <a:off x="1912306" y="2297921"/>
            <a:ext cx="815994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Are elements more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components in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the ranking?</a:t>
            </a:r>
          </a:p>
          <a:p>
            <a:pPr marL="342900" indent="-3429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Which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present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most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difficult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elements and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how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do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they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rank</a:t>
            </a:r>
            <a:r>
              <a:rPr lang="it-IT" sz="2400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?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653E015-9033-77A3-6DEC-D771516C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111B0AF-4C4F-9D95-8687-2A75DC2B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99" y="469889"/>
            <a:ext cx="11160000" cy="594068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6F27E7-17C0-DE58-E4D4-7E3D20D6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891" y="6439449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</a:rPr>
              <a:t>7</a:t>
            </a:fld>
            <a:endParaRPr lang="it-IT" b="1" dirty="0">
              <a:solidFill>
                <a:srgbClr val="5438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628691B-3308-7F17-41B0-33A83202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6398"/>
            <a:ext cx="11160000" cy="5945204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7742C5-64F8-489A-DC5C-BB5AFD91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076D50-0E27-295C-1E66-4B50E18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01565DB-486D-92D4-62DB-BB7155E2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0404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11090</TotalTime>
  <Words>1009</Words>
  <Application>Microsoft Macintosh PowerPoint</Application>
  <PresentationFormat>Widescreen</PresentationFormat>
  <Paragraphs>107</Paragraphs>
  <Slides>13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Avenir Next Condensed</vt:lpstr>
      <vt:lpstr>Avenir Next Condensed Demi Bold</vt:lpstr>
      <vt:lpstr>Avenir Next Condensed Medium</vt:lpstr>
      <vt:lpstr>Calibri</vt:lpstr>
      <vt:lpstr>Calibri Light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INSOGNA VALERIA [SM3500504]</cp:lastModifiedBy>
  <cp:revision>66</cp:revision>
  <dcterms:created xsi:type="dcterms:W3CDTF">2022-12-05T09:52:32Z</dcterms:created>
  <dcterms:modified xsi:type="dcterms:W3CDTF">2022-12-28T08:32:53Z</dcterms:modified>
</cp:coreProperties>
</file>